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47" r:id="rId7"/>
    <p:sldId id="1551" r:id="rId8"/>
    <p:sldId id="1550" r:id="rId9"/>
    <p:sldId id="1552" r:id="rId10"/>
    <p:sldId id="1553" r:id="rId11"/>
    <p:sldId id="1554" r:id="rId12"/>
    <p:sldId id="1555" r:id="rId13"/>
    <p:sldId id="1548" r:id="rId14"/>
    <p:sldId id="1556" r:id="rId15"/>
    <p:sldId id="1549"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1"/>
            <p14:sldId id="1550"/>
            <p14:sldId id="1552"/>
            <p14:sldId id="1553"/>
            <p14:sldId id="1554"/>
            <p14:sldId id="1555"/>
            <p14:sldId id="1548"/>
          </p14:sldIdLst>
        </p14:section>
        <p14:section name="Closing" id="{D4E3B1CF-DD2E-4D6E-961F-E6ECD190E64E}">
          <p14:sldIdLst>
            <p14:sldId id="155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2"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67626" autoAdjust="0"/>
  </p:normalViewPr>
  <p:slideViewPr>
    <p:cSldViewPr>
      <p:cViewPr varScale="1">
        <p:scale>
          <a:sx n="76" d="100"/>
          <a:sy n="76" d="100"/>
        </p:scale>
        <p:origin x="1890" y="8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41256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err="1">
                <a:solidFill>
                  <a:schemeClr val="tx1"/>
                </a:solidFill>
                <a:effectLst/>
                <a:latin typeface="Segoe UI Light" pitchFamily="34" charset="0"/>
                <a:ea typeface="+mn-ea"/>
                <a:cs typeface="+mn-cs"/>
              </a:rPr>
              <a:t>BaseClientSideWebPart</a:t>
            </a:r>
            <a:r>
              <a:rPr lang="en-US" sz="900" b="0" i="0" kern="1200" dirty="0">
                <a:solidFill>
                  <a:schemeClr val="tx1"/>
                </a:solidFill>
                <a:effectLst/>
                <a:latin typeface="Segoe UI Light" pitchFamily="34" charset="0"/>
                <a:ea typeface="+mn-ea"/>
                <a:cs typeface="+mn-cs"/>
              </a:rPr>
              <a:t> implements the minimal functionality that is required to build a web part. This class also provides many parameters to validate and access to read-only properties such as </a:t>
            </a:r>
            <a:r>
              <a:rPr lang="en-US" sz="900" b="1" i="0" kern="1200" dirty="0" err="1">
                <a:solidFill>
                  <a:schemeClr val="tx1"/>
                </a:solidFill>
                <a:effectLst/>
                <a:latin typeface="Segoe UI Light" pitchFamily="34" charset="0"/>
                <a:ea typeface="+mn-ea"/>
                <a:cs typeface="+mn-cs"/>
              </a:rPr>
              <a:t>displayMode</a:t>
            </a:r>
            <a:r>
              <a:rPr lang="en-US" sz="900" b="0" i="0" kern="1200" dirty="0">
                <a:solidFill>
                  <a:schemeClr val="tx1"/>
                </a:solidFill>
                <a:effectLst/>
                <a:latin typeface="Segoe UI Light" pitchFamily="34" charset="0"/>
                <a:ea typeface="+mn-ea"/>
                <a:cs typeface="+mn-cs"/>
              </a:rPr>
              <a:t>, web part properties, web part context, the web part </a:t>
            </a:r>
            <a:r>
              <a:rPr lang="en-US" sz="900" b="1" i="0" kern="1200" dirty="0" err="1">
                <a:solidFill>
                  <a:schemeClr val="tx1"/>
                </a:solidFill>
                <a:effectLst/>
                <a:latin typeface="Segoe UI Light" pitchFamily="34" charset="0"/>
                <a:ea typeface="+mn-ea"/>
                <a:cs typeface="+mn-cs"/>
              </a:rPr>
              <a:t>instanceId</a:t>
            </a:r>
            <a:r>
              <a:rPr lang="en-US" sz="900" b="0" i="0" kern="1200" dirty="0">
                <a:solidFill>
                  <a:schemeClr val="tx1"/>
                </a:solidFill>
                <a:effectLst/>
                <a:latin typeface="Segoe UI Light" pitchFamily="34" charset="0"/>
                <a:ea typeface="+mn-ea"/>
                <a:cs typeface="+mn-cs"/>
              </a:rPr>
              <a:t>, the web part </a:t>
            </a:r>
            <a:r>
              <a:rPr lang="en-US" sz="900" b="1" i="0" kern="1200" dirty="0" err="1">
                <a:solidFill>
                  <a:schemeClr val="tx1"/>
                </a:solidFill>
                <a:effectLst/>
                <a:latin typeface="Segoe UI Light" pitchFamily="34" charset="0"/>
                <a:ea typeface="+mn-ea"/>
                <a:cs typeface="+mn-cs"/>
              </a:rPr>
              <a:t>domElement</a:t>
            </a:r>
            <a:r>
              <a:rPr lang="en-US" sz="900" b="0" i="0" kern="1200" dirty="0">
                <a:solidFill>
                  <a:schemeClr val="tx1"/>
                </a:solidFill>
                <a:effectLst/>
                <a:latin typeface="Segoe UI Light" pitchFamily="34" charset="0"/>
                <a:ea typeface="+mn-ea"/>
                <a:cs typeface="+mn-cs"/>
              </a:rPr>
              <a:t> and much more.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Notice that the web part class is defined to accept a property type </a:t>
            </a:r>
            <a:r>
              <a:rPr lang="en-US" sz="900" b="1" i="0" kern="1200" dirty="0" err="1">
                <a:solidFill>
                  <a:schemeClr val="tx1"/>
                </a:solidFill>
                <a:effectLst/>
                <a:latin typeface="Segoe UI Light" pitchFamily="34" charset="0"/>
                <a:ea typeface="+mn-ea"/>
                <a:cs typeface="+mn-cs"/>
              </a:rPr>
              <a:t>IHelloWorldWebPartProps</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property type is defined as an interface in a separate file </a:t>
            </a:r>
            <a:r>
              <a:rPr lang="en-US" sz="900" b="1" i="0" kern="1200" dirty="0" err="1">
                <a:solidFill>
                  <a:schemeClr val="tx1"/>
                </a:solidFill>
                <a:effectLst/>
                <a:latin typeface="Segoe UI Light" pitchFamily="34" charset="0"/>
                <a:ea typeface="+mn-ea"/>
                <a:cs typeface="+mn-cs"/>
              </a:rPr>
              <a:t>IHelloWorldWebPartProps.ts</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export interface </a:t>
            </a:r>
            <a:r>
              <a:rPr lang="en-US" sz="900" b="0" i="0" kern="1200" dirty="0" err="1">
                <a:solidFill>
                  <a:schemeClr val="tx1"/>
                </a:solidFill>
                <a:effectLst/>
                <a:latin typeface="Segoe UI Light" pitchFamily="34" charset="0"/>
                <a:ea typeface="+mn-ea"/>
                <a:cs typeface="+mn-cs"/>
              </a:rPr>
              <a:t>IHelloWorldWebPartProps</a:t>
            </a:r>
            <a:r>
              <a:rPr lang="en-US" sz="900" b="0" i="0" kern="1200" dirty="0">
                <a:solidFill>
                  <a:schemeClr val="tx1"/>
                </a:solidFill>
                <a:effectLst/>
                <a:latin typeface="Segoe UI Light" pitchFamily="34" charset="0"/>
                <a:ea typeface="+mn-ea"/>
                <a:cs typeface="+mn-cs"/>
              </a:rPr>
              <a:t> { description: string;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94294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Defines the web part metadata such as version, id, </a:t>
            </a:r>
            <a:r>
              <a:rPr lang="en-US" sz="900" b="0" i="0" kern="1200" dirty="0" err="1">
                <a:solidFill>
                  <a:schemeClr val="tx1"/>
                </a:solidFill>
                <a:effectLst/>
                <a:latin typeface="Segoe UI Light" pitchFamily="34" charset="0"/>
                <a:ea typeface="+mn-ea"/>
                <a:cs typeface="+mn-cs"/>
              </a:rPr>
              <a:t>componentType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manifestVersion</a:t>
            </a:r>
            <a:r>
              <a:rPr lang="en-US" sz="900" b="0" i="0" kern="1200" dirty="0">
                <a:solidFill>
                  <a:schemeClr val="tx1"/>
                </a:solidFill>
                <a:effectLst/>
                <a:latin typeface="Segoe UI Light" pitchFamily="34" charset="0"/>
                <a:ea typeface="+mn-ea"/>
                <a:cs typeface="+mn-cs"/>
              </a:rPr>
              <a:t>, and description. Every web part must contain this manifest.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70443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107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HelloWorld.module.scss.ts</a:t>
            </a:r>
            <a:r>
              <a:rPr lang="en-US" sz="900" b="0" i="0" kern="1200" dirty="0">
                <a:solidFill>
                  <a:schemeClr val="tx1"/>
                </a:solidFill>
                <a:effectLst/>
                <a:latin typeface="Segoe UI Light" pitchFamily="34" charset="0"/>
                <a:ea typeface="+mn-ea"/>
                <a:cs typeface="+mn-cs"/>
              </a:rPr>
              <a:t> is the typescript file that includes the corresponding </a:t>
            </a:r>
            <a:r>
              <a:rPr lang="en-US" sz="900" b="0" i="0" kern="1200" dirty="0" err="1">
                <a:solidFill>
                  <a:schemeClr val="tx1"/>
                </a:solidFill>
                <a:effectLst/>
                <a:latin typeface="Segoe UI Light" pitchFamily="34" charset="0"/>
                <a:ea typeface="+mn-ea"/>
                <a:cs typeface="+mn-cs"/>
              </a:rPr>
              <a:t>typings</a:t>
            </a:r>
            <a:r>
              <a:rPr lang="en-US" sz="900" b="0" i="0" kern="1200" dirty="0">
                <a:solidFill>
                  <a:schemeClr val="tx1"/>
                </a:solidFill>
                <a:effectLst/>
                <a:latin typeface="Segoe UI Light" pitchFamily="34" charset="0"/>
                <a:ea typeface="+mn-ea"/>
                <a:cs typeface="+mn-cs"/>
              </a:rPr>
              <a:t> of </a:t>
            </a:r>
            <a:r>
              <a:rPr lang="en-US" sz="900" b="1" i="0" kern="1200" dirty="0" err="1">
                <a:solidFill>
                  <a:schemeClr val="tx1"/>
                </a:solidFill>
                <a:effectLst/>
                <a:latin typeface="Segoe UI Light" pitchFamily="34" charset="0"/>
                <a:ea typeface="+mn-ea"/>
                <a:cs typeface="+mn-cs"/>
              </a:rPr>
              <a:t>HelloWorld.module.scss</a:t>
            </a:r>
            <a:r>
              <a:rPr lang="en-US" sz="900" b="0" i="0" kern="1200" dirty="0">
                <a:solidFill>
                  <a:schemeClr val="tx1"/>
                </a:solidFill>
                <a:effectLst/>
                <a:latin typeface="Segoe UI Light" pitchFamily="34" charset="0"/>
                <a:ea typeface="+mn-ea"/>
                <a:cs typeface="+mn-cs"/>
              </a:rPr>
              <a:t>, you can then import and reference these styles in your web part code.</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5783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This file contains information about your bundle(s) and any external dependencies.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The entries section contains the default bundle information.</a:t>
            </a:r>
          </a:p>
          <a:p>
            <a:r>
              <a:rPr lang="en-US" sz="900" b="0" i="0" kern="1200" dirty="0">
                <a:solidFill>
                  <a:schemeClr val="tx1"/>
                </a:solidFill>
                <a:effectLst/>
                <a:latin typeface="Segoe UI Light" pitchFamily="34" charset="0"/>
                <a:ea typeface="+mn-ea"/>
                <a:cs typeface="+mn-cs"/>
              </a:rPr>
              <a:t>- The externals section contains the libraries that are not bundled with the default bundle.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4040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Tour of the web part project </a:t>
            </a:r>
            <a:r>
              <a:rPr lang="en-US" sz="900" b="0" i="0" kern="1200" baseline="0" dirty="0">
                <a:solidFill>
                  <a:schemeClr val="tx1"/>
                </a:solidFill>
                <a:effectLst/>
                <a:latin typeface="Segoe UI Light" pitchFamily="34" charset="0"/>
                <a:ea typeface="+mn-ea"/>
                <a:cs typeface="+mn-cs"/>
              </a:rPr>
              <a:t>exercise in the lab 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7893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a:t>Tour of the web part project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Tour of the web part project </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54358" y="1697062"/>
            <a:ext cx="6730125" cy="3974074"/>
            <a:chOff x="2368797" y="1697062"/>
            <a:chExt cx="6730125" cy="3974074"/>
          </a:xfrm>
        </p:grpSpPr>
        <p:grpSp>
          <p:nvGrpSpPr>
            <p:cNvPr id="11" name="Group 10"/>
            <p:cNvGrpSpPr/>
            <p:nvPr/>
          </p:nvGrpSpPr>
          <p:grpSpPr>
            <a:xfrm>
              <a:off x="2401813" y="1697062"/>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Files, Folders, and Configuration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13" y="2506447"/>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Manifest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51" y="3315832"/>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Debugging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51" y="4125218"/>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AMD Modules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66059" y="4941959"/>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68797" y="5027288"/>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40797" y="5315288"/>
              <a:ext cx="432000" cy="0"/>
            </a:xfrm>
            <a:prstGeom prst="straightConnector1">
              <a:avLst/>
            </a:prstGeom>
            <a:solidFill>
              <a:schemeClr val="accent6"/>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01955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54358" y="1697062"/>
            <a:ext cx="6730125" cy="3974074"/>
            <a:chOff x="2368797" y="1697062"/>
            <a:chExt cx="6730125" cy="3974074"/>
          </a:xfrm>
        </p:grpSpPr>
        <p:grpSp>
          <p:nvGrpSpPr>
            <p:cNvPr id="11" name="Group 10"/>
            <p:cNvGrpSpPr/>
            <p:nvPr/>
          </p:nvGrpSpPr>
          <p:grpSpPr>
            <a:xfrm>
              <a:off x="2401813" y="1697062"/>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Files, Folders, and Configuration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13" y="2506447"/>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Manifest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51" y="3315832"/>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Debugging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51" y="4125218"/>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AMD Modules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66059" y="4941959"/>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68797" y="5027288"/>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40797" y="5315288"/>
              <a:ext cx="432000" cy="0"/>
            </a:xfrm>
            <a:prstGeom prst="straightConnector1">
              <a:avLst/>
            </a:prstGeom>
            <a:solidFill>
              <a:schemeClr val="accent6"/>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25252" y="1212850"/>
            <a:ext cx="10213665" cy="5761577"/>
          </a:xfrm>
        </p:spPr>
        <p:txBody>
          <a:bodyPr/>
          <a:lstStyle/>
          <a:p>
            <a:pPr marL="0" indent="0">
              <a:buNone/>
            </a:pPr>
            <a:r>
              <a:rPr lang="en-US" sz="2400" b="1" dirty="0"/>
              <a:t>Top level folders</a:t>
            </a:r>
          </a:p>
          <a:p>
            <a:r>
              <a:rPr lang="en-US" sz="2400" b="1" dirty="0"/>
              <a:t>.</a:t>
            </a:r>
            <a:r>
              <a:rPr lang="en-US" sz="2400" b="1" dirty="0" err="1"/>
              <a:t>vscode</a:t>
            </a:r>
            <a:r>
              <a:rPr lang="en-US" sz="2400" dirty="0"/>
              <a:t>: includes Visual Studio Code integration files</a:t>
            </a:r>
          </a:p>
          <a:p>
            <a:r>
              <a:rPr lang="en-US" sz="2400" b="1" dirty="0"/>
              <a:t>config</a:t>
            </a:r>
            <a:r>
              <a:rPr lang="en-US" sz="2400" dirty="0"/>
              <a:t>: includes all config files</a:t>
            </a:r>
          </a:p>
          <a:p>
            <a:r>
              <a:rPr lang="en-US" sz="2400" b="1" dirty="0" err="1"/>
              <a:t>dist</a:t>
            </a:r>
            <a:r>
              <a:rPr lang="en-US" sz="2400" dirty="0"/>
              <a:t>: created automatically when you build the project – holds debug builds</a:t>
            </a:r>
          </a:p>
          <a:p>
            <a:r>
              <a:rPr lang="en-US" sz="2400" b="1" dirty="0"/>
              <a:t>lib</a:t>
            </a:r>
            <a:r>
              <a:rPr lang="en-US" sz="2400" dirty="0"/>
              <a:t>: created automatically when you build the project </a:t>
            </a:r>
          </a:p>
          <a:p>
            <a:r>
              <a:rPr lang="en-US" sz="2400" b="1" dirty="0" err="1"/>
              <a:t>node_modules</a:t>
            </a:r>
            <a:r>
              <a:rPr lang="en-US" sz="2400" dirty="0"/>
              <a:t>: this is created automatically when you build your project, it includes all the </a:t>
            </a:r>
            <a:r>
              <a:rPr lang="en-US" sz="2400" dirty="0" err="1"/>
              <a:t>npm</a:t>
            </a:r>
            <a:r>
              <a:rPr lang="en-US" sz="2400" dirty="0"/>
              <a:t> packages your solution relies upon and their dependencies</a:t>
            </a:r>
          </a:p>
          <a:p>
            <a:r>
              <a:rPr lang="en-US" sz="2400" b="1" dirty="0" err="1"/>
              <a:t>src</a:t>
            </a:r>
            <a:r>
              <a:rPr lang="en-US" sz="2400" dirty="0"/>
              <a:t>: this is the main folder of the project, it includes the web part, styles, and a test file</a:t>
            </a:r>
          </a:p>
          <a:p>
            <a:r>
              <a:rPr lang="en-US" sz="2400" b="1" dirty="0"/>
              <a:t>temp</a:t>
            </a:r>
            <a:r>
              <a:rPr lang="en-US" sz="2400" dirty="0"/>
              <a:t>: created automatically when you build your project – holds production builds</a:t>
            </a:r>
          </a:p>
          <a:p>
            <a:r>
              <a:rPr lang="en-US" sz="2400" b="1" dirty="0" err="1"/>
              <a:t>typings</a:t>
            </a:r>
            <a:r>
              <a:rPr lang="en-US" sz="2400" dirty="0"/>
              <a:t>: includes some type definition files. Most type definitions are installed in </a:t>
            </a:r>
            <a:r>
              <a:rPr lang="en-US" sz="2400" dirty="0" err="1"/>
              <a:t>node_modules</a:t>
            </a:r>
            <a:r>
              <a:rPr lang="en-US" sz="2400" dirty="0"/>
              <a:t>\@types</a:t>
            </a:r>
          </a:p>
        </p:txBody>
      </p:sp>
      <p:sp>
        <p:nvSpPr>
          <p:cNvPr id="2" name="Title 1"/>
          <p:cNvSpPr>
            <a:spLocks noGrp="1"/>
          </p:cNvSpPr>
          <p:nvPr>
            <p:ph type="title"/>
          </p:nvPr>
        </p:nvSpPr>
        <p:spPr/>
        <p:txBody>
          <a:bodyPr/>
          <a:lstStyle/>
          <a:p>
            <a:r>
              <a:rPr lang="en-US" dirty="0"/>
              <a:t>Project Structure</a:t>
            </a:r>
            <a:endParaRPr lang="fi-FI" dirty="0"/>
          </a:p>
        </p:txBody>
      </p:sp>
      <p:pic>
        <p:nvPicPr>
          <p:cNvPr id="9" name="Picture 8"/>
          <p:cNvPicPr>
            <a:picLocks noChangeAspect="1"/>
          </p:cNvPicPr>
          <p:nvPr/>
        </p:nvPicPr>
        <p:blipFill>
          <a:blip r:embed="rId3"/>
          <a:stretch>
            <a:fillRect/>
          </a:stretch>
        </p:blipFill>
        <p:spPr>
          <a:xfrm>
            <a:off x="97557" y="1327050"/>
            <a:ext cx="2027695" cy="4722276"/>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4918269"/>
          </a:xfrm>
        </p:spPr>
        <p:txBody>
          <a:bodyPr/>
          <a:lstStyle/>
          <a:p>
            <a:r>
              <a:rPr lang="en-US" sz="3200" dirty="0"/>
              <a:t>Defines the main entry point for the web part</a:t>
            </a:r>
          </a:p>
          <a:p>
            <a:r>
              <a:rPr lang="en-US" sz="3200" dirty="0"/>
              <a:t>Extends the </a:t>
            </a:r>
            <a:r>
              <a:rPr lang="en-US" sz="3200" dirty="0" err="1"/>
              <a:t>BaseClientSideWebPart</a:t>
            </a:r>
            <a:r>
              <a:rPr lang="en-US" sz="3200" dirty="0"/>
              <a:t>. </a:t>
            </a:r>
          </a:p>
          <a:p>
            <a:r>
              <a:rPr lang="en-US" sz="3200" dirty="0"/>
              <a:t>All client-side webs part must extend the </a:t>
            </a:r>
            <a:r>
              <a:rPr lang="en-US" sz="3200" dirty="0" err="1"/>
              <a:t>BaseClientSideWebPart</a:t>
            </a:r>
            <a:r>
              <a:rPr lang="en-US" sz="3200" dirty="0"/>
              <a:t> class in order to be defined as a valid web part</a:t>
            </a:r>
          </a:p>
          <a:p>
            <a:pPr marL="0" indent="0">
              <a:buNone/>
            </a:pPr>
            <a:endParaRPr lang="en-US" sz="2800" dirty="0">
              <a:solidFill>
                <a:srgbClr val="0000FF"/>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IHelloWorldWebPartProps</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export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HelloWorldWebPart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extends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BaseClientSideWebPart</a:t>
            </a:r>
            <a:r>
              <a:rPr lang="en-US" sz="1600" dirty="0">
                <a:solidFill>
                  <a:srgbClr val="000000"/>
                </a:solidFill>
                <a:latin typeface="Consolas" panose="020B0609020204030204" pitchFamily="49" charset="0"/>
              </a:rPr>
              <a:t>&lt;</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&gt; </a:t>
            </a:r>
          </a:p>
          <a:p>
            <a:pPr marL="0" indent="0">
              <a:buNone/>
            </a:pP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altLang="zh-CN" sz="1600" dirty="0">
                <a:solidFill>
                  <a:schemeClr val="accent2">
                    <a:lumMod val="60000"/>
                    <a:lumOff val="40000"/>
                  </a:schemeClr>
                </a:solidFill>
                <a:latin typeface="Consolas" panose="020B0609020204030204" pitchFamily="49" charset="0"/>
              </a:rPr>
              <a:t>// code omitted</a:t>
            </a:r>
          </a:p>
          <a:p>
            <a:pPr marL="0" indent="0">
              <a:buNone/>
            </a:pPr>
            <a:r>
              <a:rPr lang="en-US" sz="1600" dirty="0">
                <a:solidFill>
                  <a:srgbClr val="000000"/>
                </a:solidFill>
                <a:latin typeface="Consolas" panose="020B0609020204030204" pitchFamily="49" charset="0"/>
              </a:rPr>
              <a:t>}</a:t>
            </a:r>
            <a:endParaRPr lang="en-US" sz="1600" dirty="0"/>
          </a:p>
        </p:txBody>
      </p:sp>
      <p:sp>
        <p:nvSpPr>
          <p:cNvPr id="3" name="Title 2"/>
          <p:cNvSpPr>
            <a:spLocks noGrp="1"/>
          </p:cNvSpPr>
          <p:nvPr>
            <p:ph type="title"/>
          </p:nvPr>
        </p:nvSpPr>
        <p:spPr/>
        <p:txBody>
          <a:bodyPr/>
          <a:lstStyle/>
          <a:p>
            <a:r>
              <a:rPr lang="en-US" dirty="0"/>
              <a:t>Key Files – web part class</a:t>
            </a:r>
          </a:p>
        </p:txBody>
      </p:sp>
      <p:pic>
        <p:nvPicPr>
          <p:cNvPr id="6" name="Picture 5"/>
          <p:cNvPicPr>
            <a:picLocks noChangeAspect="1"/>
          </p:cNvPicPr>
          <p:nvPr/>
        </p:nvPicPr>
        <p:blipFill>
          <a:blip r:embed="rId3"/>
          <a:stretch>
            <a:fillRect/>
          </a:stretch>
        </p:blipFill>
        <p:spPr>
          <a:xfrm>
            <a:off x="457597" y="1337022"/>
            <a:ext cx="2697580" cy="2880320"/>
          </a:xfrm>
          <a:prstGeom prst="rect">
            <a:avLst/>
          </a:prstGeom>
        </p:spPr>
      </p:pic>
    </p:spTree>
    <p:extLst>
      <p:ext uri="{BB962C8B-B14F-4D97-AF65-F5344CB8AC3E}">
        <p14:creationId xmlns:p14="http://schemas.microsoft.com/office/powerpoint/2010/main" val="35906458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2154436"/>
          </a:xfrm>
        </p:spPr>
        <p:txBody>
          <a:bodyPr/>
          <a:lstStyle/>
          <a:p>
            <a:r>
              <a:rPr lang="en-US" sz="3200" dirty="0"/>
              <a:t>Defines the interface for moving properties between different classes in the web part</a:t>
            </a:r>
          </a:p>
          <a:p>
            <a:pPr marL="0" indent="0">
              <a:buNone/>
            </a:pPr>
            <a:endParaRPr lang="en-US" sz="1600" dirty="0">
              <a:solidFill>
                <a:srgbClr val="0000FF"/>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export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interface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description: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web part properties class</a:t>
            </a:r>
          </a:p>
        </p:txBody>
      </p:sp>
      <p:pic>
        <p:nvPicPr>
          <p:cNvPr id="5" name="Picture 4"/>
          <p:cNvPicPr>
            <a:picLocks noChangeAspect="1"/>
          </p:cNvPicPr>
          <p:nvPr/>
        </p:nvPicPr>
        <p:blipFill>
          <a:blip r:embed="rId2"/>
          <a:stretch>
            <a:fillRect/>
          </a:stretch>
        </p:blipFill>
        <p:spPr>
          <a:xfrm>
            <a:off x="483503" y="1337022"/>
            <a:ext cx="2529460" cy="2880320"/>
          </a:xfrm>
          <a:prstGeom prst="rect">
            <a:avLst/>
          </a:prstGeom>
        </p:spPr>
      </p:pic>
    </p:spTree>
    <p:extLst>
      <p:ext uri="{BB962C8B-B14F-4D97-AF65-F5344CB8AC3E}">
        <p14:creationId xmlns:p14="http://schemas.microsoft.com/office/powerpoint/2010/main" val="40123120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5518434"/>
          </a:xfrm>
        </p:spPr>
        <p:txBody>
          <a:bodyPr/>
          <a:lstStyle/>
          <a:p>
            <a:r>
              <a:rPr lang="en-US" sz="3200" dirty="0"/>
              <a:t>Defines the web part metadata</a:t>
            </a:r>
          </a:p>
          <a:p>
            <a:pPr lvl="1"/>
            <a:r>
              <a:rPr lang="en-US" sz="1400" dirty="0">
                <a:solidFill>
                  <a:schemeClr val="tx1"/>
                </a:solidFill>
                <a:latin typeface="+mj-lt"/>
              </a:rPr>
              <a:t>One</a:t>
            </a:r>
            <a:r>
              <a:rPr lang="en-US" sz="1400">
                <a:solidFill>
                  <a:schemeClr val="tx1"/>
                </a:solidFill>
                <a:latin typeface="+mj-lt"/>
              </a:rPr>
              <a:t> </a:t>
            </a:r>
            <a:r>
              <a:rPr lang="en-US" sz="1400" dirty="0">
                <a:solidFill>
                  <a:schemeClr val="tx1"/>
                </a:solidFill>
                <a:latin typeface="+mj-lt"/>
              </a:rPr>
              <a:t>entry in the </a:t>
            </a:r>
            <a:r>
              <a:rPr lang="en-US" sz="1400" dirty="0" err="1">
                <a:solidFill>
                  <a:schemeClr val="tx1"/>
                </a:solidFill>
                <a:latin typeface="+mj-lt"/>
              </a:rPr>
              <a:t>preconfiguredEntries</a:t>
            </a:r>
            <a:r>
              <a:rPr lang="en-US" sz="1400" dirty="0">
                <a:solidFill>
                  <a:schemeClr val="tx1"/>
                </a:solidFill>
                <a:latin typeface="+mj-lt"/>
              </a:rPr>
              <a:t> section is similar as classic .</a:t>
            </a:r>
            <a:r>
              <a:rPr lang="en-US" sz="1400" dirty="0" err="1">
                <a:solidFill>
                  <a:schemeClr val="tx1"/>
                </a:solidFill>
                <a:latin typeface="+mj-lt"/>
              </a:rPr>
              <a:t>webpart</a:t>
            </a:r>
            <a:r>
              <a:rPr lang="en-US" sz="1400" dirty="0">
                <a:solidFill>
                  <a:schemeClr val="tx1"/>
                </a:solidFill>
                <a:latin typeface="+mj-lt"/>
              </a:rPr>
              <a:t> file for server side web parts</a:t>
            </a:r>
          </a:p>
          <a:p>
            <a:pPr marL="0" indent="0">
              <a:buNone/>
            </a:pP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a:t>
            </a:r>
          </a:p>
          <a:p>
            <a:pPr marL="0" indent="0">
              <a:buNone/>
            </a:pPr>
            <a:r>
              <a:rPr lang="de-DE" sz="1400" dirty="0">
                <a:solidFill>
                  <a:srgbClr val="000000"/>
                </a:solidFill>
                <a:latin typeface="Consolas" panose="020B0609020204030204" pitchFamily="49" charset="0"/>
              </a:rPr>
              <a:t>  </a:t>
            </a:r>
            <a:r>
              <a:rPr lang="de-DE" sz="1400" dirty="0">
                <a:solidFill>
                  <a:srgbClr val="2E75B6"/>
                </a:solidFill>
                <a:latin typeface="Consolas" panose="020B0609020204030204" pitchFamily="49" charset="0"/>
              </a:rPr>
              <a:t>"$schema"</a:t>
            </a:r>
            <a:r>
              <a:rPr lang="de-DE" sz="1400" dirty="0">
                <a:solidFill>
                  <a:srgbClr val="000000"/>
                </a:solidFill>
                <a:latin typeface="Consolas" panose="020B0609020204030204" pitchFamily="49" charset="0"/>
              </a:rPr>
              <a:t>: </a:t>
            </a:r>
            <a:r>
              <a:rPr lang="de-DE" sz="1400" dirty="0">
                <a:solidFill>
                  <a:srgbClr val="A31515"/>
                </a:solidFill>
                <a:latin typeface="Consolas" panose="020B0609020204030204" pitchFamily="49" charset="0"/>
              </a:rPr>
              <a:t>"../../../node_modules/@microsoft/sp-module-interfaces/lib/manifestSchemas/jsonSchemas/clientSideComponentManifestSchema.json"</a:t>
            </a:r>
            <a:r>
              <a:rPr lang="de-DE" sz="1400" dirty="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"id"</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"318dd20d-0c02-4c3d-acc5-e2c0fa84cf3f"</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"alias"</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HelloWorldWebPart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componentType</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WebPart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"version"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"0.0.1"</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manifestVersion</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2,</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preconfiguredEntries</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groupId</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"318dd20d-0c02-4c3d-acc5-e2c0fa84cf3f"</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"group"</a:t>
            </a:r>
            <a:r>
              <a:rPr lang="en-US" sz="1400" dirty="0">
                <a:solidFill>
                  <a:srgbClr val="000000"/>
                </a:solidFill>
                <a:latin typeface="Consolas" panose="020B0609020204030204" pitchFamily="49" charset="0"/>
              </a:rPr>
              <a:t>: { </a:t>
            </a:r>
            <a:r>
              <a:rPr lang="en-US" sz="1400" dirty="0">
                <a:solidFill>
                  <a:srgbClr val="2E75B6"/>
                </a:solidFill>
                <a:latin typeface="Consolas" panose="020B0609020204030204" pitchFamily="49" charset="0"/>
              </a:rPr>
              <a:t>"default"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"Under Development"</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"title"</a:t>
            </a:r>
            <a:r>
              <a:rPr lang="en-US" sz="1400" dirty="0">
                <a:solidFill>
                  <a:srgbClr val="000000"/>
                </a:solidFill>
                <a:latin typeface="Consolas" panose="020B0609020204030204" pitchFamily="49" charset="0"/>
              </a:rPr>
              <a:t>: { </a:t>
            </a:r>
            <a:r>
              <a:rPr lang="en-US" sz="1400" dirty="0">
                <a:solidFill>
                  <a:srgbClr val="2E75B6"/>
                </a:solidFill>
                <a:latin typeface="Consolas" panose="020B0609020204030204" pitchFamily="49" charset="0"/>
              </a:rPr>
              <a:t>"default"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"HelloWorld"</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"description"</a:t>
            </a:r>
            <a:r>
              <a:rPr lang="en-US" sz="1400" dirty="0">
                <a:solidFill>
                  <a:srgbClr val="000000"/>
                </a:solidFill>
                <a:latin typeface="Consolas" panose="020B0609020204030204" pitchFamily="49" charset="0"/>
              </a:rPr>
              <a:t>: { </a:t>
            </a:r>
            <a:r>
              <a:rPr lang="en-US" sz="1400" dirty="0">
                <a:solidFill>
                  <a:srgbClr val="2E75B6"/>
                </a:solidFill>
                <a:latin typeface="Consolas" panose="020B0609020204030204" pitchFamily="49" charset="0"/>
              </a:rPr>
              <a:t>"default"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"HelloWorld description"</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officeFabricIconFontName</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"Page"</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"properties"</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"description"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"HelloWorld"</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web part manifest</a:t>
            </a:r>
          </a:p>
        </p:txBody>
      </p:sp>
      <p:pic>
        <p:nvPicPr>
          <p:cNvPr id="6" name="Picture 5"/>
          <p:cNvPicPr>
            <a:picLocks noChangeAspect="1"/>
          </p:cNvPicPr>
          <p:nvPr/>
        </p:nvPicPr>
        <p:blipFill>
          <a:blip r:embed="rId3"/>
          <a:stretch>
            <a:fillRect/>
          </a:stretch>
        </p:blipFill>
        <p:spPr>
          <a:xfrm>
            <a:off x="457597" y="1337022"/>
            <a:ext cx="2952750" cy="3409950"/>
          </a:xfrm>
          <a:prstGeom prst="rect">
            <a:avLst/>
          </a:prstGeom>
        </p:spPr>
      </p:pic>
    </p:spTree>
    <p:extLst>
      <p:ext uri="{BB962C8B-B14F-4D97-AF65-F5344CB8AC3E}">
        <p14:creationId xmlns:p14="http://schemas.microsoft.com/office/powerpoint/2010/main" val="31083326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5084469"/>
          </a:xfrm>
        </p:spPr>
        <p:txBody>
          <a:bodyPr/>
          <a:lstStyle/>
          <a:p>
            <a:r>
              <a:rPr lang="en-US" sz="3200" dirty="0"/>
              <a:t>Defines the web part styles</a:t>
            </a:r>
            <a:br>
              <a:rPr lang="en-US" sz="3200" dirty="0"/>
            </a:br>
            <a:endParaRPr lang="en-US" sz="1600" dirty="0">
              <a:solidFill>
                <a:srgbClr val="0000FF"/>
              </a:solidFill>
              <a:latin typeface="Consolas" panose="020B0609020204030204" pitchFamily="49" charset="0"/>
            </a:endParaRPr>
          </a:p>
          <a:p>
            <a:pPr marL="0" indent="0">
              <a:buNone/>
            </a:pPr>
            <a:r>
              <a:rPr lang="en-US" sz="1600" dirty="0">
                <a:solidFill>
                  <a:srgbClr val="800000"/>
                </a:solidFill>
                <a:latin typeface="Consolas" panose="020B0609020204030204" pitchFamily="49" charset="0"/>
              </a:rPr>
              <a:t>.container </a:t>
            </a:r>
            <a:r>
              <a:rPr lang="en-US" sz="1600" dirty="0">
                <a:solidFill>
                  <a:srgbClr val="000000"/>
                </a:solidFill>
                <a:latin typeface="Consolas" panose="020B0609020204030204" pitchFamily="49" charset="0"/>
              </a:rPr>
              <a:t>{</a:t>
            </a:r>
          </a:p>
          <a:p>
            <a:pPr marL="0" indent="0">
              <a:buNone/>
            </a:pPr>
            <a:r>
              <a:rPr lang="en-US" sz="1600" dirty="0">
                <a:solidFill>
                  <a:srgbClr val="800000"/>
                </a:solidFill>
                <a:latin typeface="Consolas" panose="020B0609020204030204" pitchFamily="49" charset="0"/>
              </a:rPr>
              <a:t>    </a:t>
            </a:r>
            <a:r>
              <a:rPr lang="en-US" sz="1600" dirty="0">
                <a:solidFill>
                  <a:srgbClr val="FF0000"/>
                </a:solidFill>
                <a:latin typeface="Consolas" panose="020B0609020204030204" pitchFamily="49" charset="0"/>
              </a:rPr>
              <a:t>max-width</a:t>
            </a:r>
            <a:r>
              <a:rPr lang="en-US" sz="1600" dirty="0">
                <a:solidFill>
                  <a:srgbClr val="000000"/>
                </a:solidFill>
                <a:latin typeface="Consolas" panose="020B0609020204030204" pitchFamily="49" charset="0"/>
              </a:rPr>
              <a:t>: 700px;</a:t>
            </a:r>
          </a:p>
          <a:p>
            <a:pPr marL="0" indent="0">
              <a:buNone/>
            </a:pPr>
            <a:r>
              <a:rPr lang="en-US" sz="1600" dirty="0">
                <a:solidFill>
                  <a:srgbClr val="800000"/>
                </a:solidFill>
                <a:latin typeface="Consolas" panose="020B0609020204030204" pitchFamily="49" charset="0"/>
              </a:rPr>
              <a:t>    </a:t>
            </a:r>
            <a:r>
              <a:rPr lang="en-US" sz="1600" dirty="0">
                <a:solidFill>
                  <a:srgbClr val="FF0000"/>
                </a:solidFill>
                <a:latin typeface="Consolas" panose="020B0609020204030204" pitchFamily="49" charset="0"/>
              </a:rPr>
              <a:t>margin</a:t>
            </a:r>
            <a:r>
              <a:rPr lang="en-US" sz="1600" dirty="0">
                <a:solidFill>
                  <a:srgbClr val="000000"/>
                </a:solidFill>
                <a:latin typeface="Consolas" panose="020B0609020204030204" pitchFamily="49" charset="0"/>
              </a:rPr>
              <a:t>: 0px auto;</a:t>
            </a:r>
          </a:p>
          <a:p>
            <a:pPr marL="0" indent="0">
              <a:buNone/>
            </a:pPr>
            <a:r>
              <a:rPr lang="en-US" sz="1600" dirty="0">
                <a:solidFill>
                  <a:srgbClr val="800000"/>
                </a:solidFill>
                <a:latin typeface="Consolas" panose="020B0609020204030204" pitchFamily="49" charset="0"/>
              </a:rPr>
              <a:t>    </a:t>
            </a:r>
            <a:r>
              <a:rPr lang="en-US" sz="1600" dirty="0">
                <a:solidFill>
                  <a:srgbClr val="FF0000"/>
                </a:solidFill>
                <a:latin typeface="Consolas" panose="020B0609020204030204" pitchFamily="49" charset="0"/>
              </a:rPr>
              <a:t>box-shadow</a:t>
            </a:r>
            <a:r>
              <a:rPr lang="en-US" sz="1600" dirty="0">
                <a:solidFill>
                  <a:srgbClr val="000000"/>
                </a:solidFill>
                <a:latin typeface="Consolas" panose="020B0609020204030204" pitchFamily="49" charset="0"/>
              </a:rPr>
              <a:t>: 0 2px 4px 0 </a:t>
            </a:r>
            <a:r>
              <a:rPr lang="en-US" sz="1600" dirty="0" err="1">
                <a:solidFill>
                  <a:srgbClr val="000000"/>
                </a:solidFill>
                <a:latin typeface="Consolas" panose="020B0609020204030204" pitchFamily="49" charset="0"/>
              </a:rPr>
              <a:t>rgba</a:t>
            </a:r>
            <a:r>
              <a:rPr lang="en-US" sz="1600" dirty="0">
                <a:solidFill>
                  <a:srgbClr val="000000"/>
                </a:solidFill>
                <a:latin typeface="Consolas" panose="020B0609020204030204" pitchFamily="49" charset="0"/>
              </a:rPr>
              <a:t>(0, 0, 0, 0.2), 0 25px 50px 0 </a:t>
            </a:r>
            <a:r>
              <a:rPr lang="en-US" sz="1600" dirty="0" err="1">
                <a:solidFill>
                  <a:srgbClr val="000000"/>
                </a:solidFill>
                <a:latin typeface="Consolas" panose="020B0609020204030204" pitchFamily="49" charset="0"/>
              </a:rPr>
              <a:t>rgba</a:t>
            </a:r>
            <a:r>
              <a:rPr lang="en-US" sz="1600" dirty="0">
                <a:solidFill>
                  <a:srgbClr val="000000"/>
                </a:solidFill>
                <a:latin typeface="Consolas" panose="020B0609020204030204" pitchFamily="49" charset="0"/>
              </a:rPr>
              <a:t>(0, 0, 0, 0.1);</a:t>
            </a:r>
          </a:p>
          <a:p>
            <a:pPr marL="0" indent="0">
              <a:buNone/>
            </a:pPr>
            <a:r>
              <a:rPr lang="en-US" sz="1600" dirty="0">
                <a:solidFill>
                  <a:srgbClr val="000000"/>
                </a:solidFill>
                <a:latin typeface="Consolas" panose="020B0609020204030204" pitchFamily="49" charset="0"/>
              </a:rPr>
              <a:t>}</a:t>
            </a:r>
            <a:endParaRPr lang="en-US" sz="1600" dirty="0">
              <a:solidFill>
                <a:srgbClr val="800000"/>
              </a:solidFill>
              <a:latin typeface="Consolas" panose="020B0609020204030204" pitchFamily="49" charset="0"/>
            </a:endParaRPr>
          </a:p>
          <a:p>
            <a:pPr marL="0" indent="0">
              <a:buNone/>
            </a:pPr>
            <a:r>
              <a:rPr lang="en-US" sz="1600" dirty="0">
                <a:solidFill>
                  <a:srgbClr val="800000"/>
                </a:solidFill>
                <a:latin typeface="Consolas" panose="020B0609020204030204" pitchFamily="49" charset="0"/>
              </a:rPr>
              <a:t>.row </a:t>
            </a:r>
            <a:r>
              <a:rPr lang="en-US" sz="1600" dirty="0">
                <a:solidFill>
                  <a:srgbClr val="000000"/>
                </a:solidFill>
                <a:latin typeface="Consolas" panose="020B0609020204030204" pitchFamily="49" charset="0"/>
              </a:rPr>
              <a:t>{</a:t>
            </a:r>
          </a:p>
          <a:p>
            <a:pPr marL="0" indent="0">
              <a:buNone/>
            </a:pPr>
            <a:r>
              <a:rPr lang="en-US" sz="1600" dirty="0">
                <a:solidFill>
                  <a:srgbClr val="800000"/>
                </a:solidFill>
                <a:latin typeface="Consolas" panose="020B0609020204030204" pitchFamily="49" charset="0"/>
              </a:rPr>
              <a:t>    </a:t>
            </a:r>
            <a:r>
              <a:rPr lang="en-US" sz="1600" dirty="0">
                <a:solidFill>
                  <a:srgbClr val="FF0000"/>
                </a:solidFill>
                <a:latin typeface="Consolas" panose="020B0609020204030204" pitchFamily="49" charset="0"/>
              </a:rPr>
              <a:t>padding</a:t>
            </a:r>
            <a:r>
              <a:rPr lang="en-US" sz="1600" dirty="0">
                <a:solidFill>
                  <a:srgbClr val="000000"/>
                </a:solidFill>
                <a:latin typeface="Consolas" panose="020B0609020204030204" pitchFamily="49" charset="0"/>
              </a:rPr>
              <a:t>: 20px;</a:t>
            </a:r>
          </a:p>
          <a:p>
            <a:pPr marL="0" indent="0">
              <a:buNone/>
            </a:pPr>
            <a:r>
              <a:rPr lang="en-US" sz="1600" dirty="0">
                <a:solidFill>
                  <a:srgbClr val="000000"/>
                </a:solidFill>
                <a:latin typeface="Consolas" panose="020B0609020204030204" pitchFamily="49" charset="0"/>
              </a:rPr>
              <a:t>}</a:t>
            </a:r>
            <a:endParaRPr lang="en-US" sz="1600" dirty="0">
              <a:solidFill>
                <a:srgbClr val="800000"/>
              </a:solidFill>
              <a:latin typeface="Consolas" panose="020B0609020204030204" pitchFamily="49" charset="0"/>
            </a:endParaRPr>
          </a:p>
          <a:p>
            <a:pPr marL="0" indent="0">
              <a:buNone/>
            </a:pPr>
            <a:r>
              <a:rPr lang="en-US" sz="1600" dirty="0">
                <a:solidFill>
                  <a:srgbClr val="800000"/>
                </a:solidFill>
                <a:latin typeface="Consolas" panose="020B0609020204030204" pitchFamily="49" charset="0"/>
              </a:rPr>
              <a:t>.</a:t>
            </a:r>
            <a:r>
              <a:rPr lang="en-US" sz="1600" dirty="0" err="1">
                <a:solidFill>
                  <a:srgbClr val="800000"/>
                </a:solidFill>
                <a:latin typeface="Consolas" panose="020B0609020204030204" pitchFamily="49" charset="0"/>
              </a:rPr>
              <a:t>listItem</a:t>
            </a:r>
            <a:r>
              <a:rPr lang="en-US" sz="1600" dirty="0">
                <a:solidFill>
                  <a:srgbClr val="800000"/>
                </a:solidFill>
                <a:latin typeface="Consolas" panose="020B0609020204030204" pitchFamily="49" charset="0"/>
              </a:rPr>
              <a:t> </a:t>
            </a:r>
            <a:r>
              <a:rPr lang="en-US" sz="1600" dirty="0">
                <a:solidFill>
                  <a:srgbClr val="000000"/>
                </a:solidFill>
                <a:latin typeface="Consolas" panose="020B0609020204030204" pitchFamily="49" charset="0"/>
              </a:rPr>
              <a:t>{</a:t>
            </a:r>
          </a:p>
          <a:p>
            <a:pPr marL="0" indent="0">
              <a:buNone/>
            </a:pPr>
            <a:r>
              <a:rPr lang="en-US" sz="1600" dirty="0">
                <a:solidFill>
                  <a:srgbClr val="800000"/>
                </a:solidFill>
                <a:latin typeface="Consolas" panose="020B0609020204030204" pitchFamily="49" charset="0"/>
              </a:rPr>
              <a:t>    </a:t>
            </a:r>
            <a:r>
              <a:rPr lang="en-US" sz="1600" dirty="0">
                <a:solidFill>
                  <a:srgbClr val="FF0000"/>
                </a:solidFill>
                <a:latin typeface="Consolas" panose="020B0609020204030204" pitchFamily="49" charset="0"/>
              </a:rPr>
              <a:t>max-width</a:t>
            </a:r>
            <a:r>
              <a:rPr lang="en-US" sz="1600" dirty="0">
                <a:solidFill>
                  <a:srgbClr val="000000"/>
                </a:solidFill>
                <a:latin typeface="Consolas" panose="020B0609020204030204" pitchFamily="49" charset="0"/>
              </a:rPr>
              <a:t>: 715px;</a:t>
            </a:r>
          </a:p>
          <a:p>
            <a:pPr marL="0" indent="0">
              <a:buNone/>
            </a:pPr>
            <a:r>
              <a:rPr lang="en-US" sz="1600" dirty="0">
                <a:solidFill>
                  <a:srgbClr val="800000"/>
                </a:solidFill>
                <a:latin typeface="Consolas" panose="020B0609020204030204" pitchFamily="49" charset="0"/>
              </a:rPr>
              <a:t>    </a:t>
            </a:r>
            <a:r>
              <a:rPr lang="en-US" sz="1600" dirty="0">
                <a:solidFill>
                  <a:srgbClr val="FF0000"/>
                </a:solidFill>
                <a:latin typeface="Consolas" panose="020B0609020204030204" pitchFamily="49" charset="0"/>
              </a:rPr>
              <a:t>margin</a:t>
            </a:r>
            <a:r>
              <a:rPr lang="en-US" sz="1600" dirty="0">
                <a:solidFill>
                  <a:srgbClr val="000000"/>
                </a:solidFill>
                <a:latin typeface="Consolas" panose="020B0609020204030204" pitchFamily="49" charset="0"/>
              </a:rPr>
              <a:t>: 5px auto 5px auto;</a:t>
            </a:r>
          </a:p>
          <a:p>
            <a:pPr marL="0" indent="0">
              <a:buNone/>
            </a:pPr>
            <a:r>
              <a:rPr lang="en-US" sz="1600" dirty="0">
                <a:solidFill>
                  <a:srgbClr val="800000"/>
                </a:solidFill>
                <a:latin typeface="Consolas" panose="020B0609020204030204" pitchFamily="49" charset="0"/>
              </a:rPr>
              <a:t>    </a:t>
            </a:r>
            <a:r>
              <a:rPr lang="en-US" sz="1600" dirty="0">
                <a:solidFill>
                  <a:srgbClr val="FF0000"/>
                </a:solidFill>
                <a:latin typeface="Consolas" panose="020B0609020204030204" pitchFamily="49" charset="0"/>
              </a:rPr>
              <a:t>box-shadow</a:t>
            </a:r>
            <a:r>
              <a:rPr lang="en-US" sz="1600" dirty="0">
                <a:solidFill>
                  <a:srgbClr val="000000"/>
                </a:solidFill>
                <a:latin typeface="Consolas" panose="020B0609020204030204" pitchFamily="49" charset="0"/>
              </a:rPr>
              <a:t>: 0 0 4px 0 </a:t>
            </a:r>
            <a:r>
              <a:rPr lang="en-US" sz="1600" dirty="0" err="1">
                <a:solidFill>
                  <a:srgbClr val="000000"/>
                </a:solidFill>
                <a:latin typeface="Consolas" panose="020B0609020204030204" pitchFamily="49" charset="0"/>
              </a:rPr>
              <a:t>rgba</a:t>
            </a:r>
            <a:r>
              <a:rPr lang="en-US" sz="1600" dirty="0">
                <a:solidFill>
                  <a:srgbClr val="000000"/>
                </a:solidFill>
                <a:latin typeface="Consolas" panose="020B0609020204030204" pitchFamily="49" charset="0"/>
              </a:rPr>
              <a:t>(0, 0, 0, 0.2), 0 25px 50px 0 </a:t>
            </a:r>
            <a:r>
              <a:rPr lang="en-US" sz="1600" dirty="0" err="1">
                <a:solidFill>
                  <a:srgbClr val="000000"/>
                </a:solidFill>
                <a:latin typeface="Consolas" panose="020B0609020204030204" pitchFamily="49" charset="0"/>
              </a:rPr>
              <a:t>rgba</a:t>
            </a:r>
            <a:r>
              <a:rPr lang="en-US" sz="1600" dirty="0">
                <a:solidFill>
                  <a:srgbClr val="000000"/>
                </a:solidFill>
                <a:latin typeface="Consolas" panose="020B0609020204030204" pitchFamily="49" charset="0"/>
              </a:rPr>
              <a:t>(0, 0, 0, 0.1);</a:t>
            </a:r>
          </a:p>
          <a:p>
            <a:pPr marL="0" indent="0">
              <a:buNone/>
            </a:pPr>
            <a:r>
              <a:rPr lang="en-US" sz="1600" dirty="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SCSS file</a:t>
            </a:r>
          </a:p>
        </p:txBody>
      </p:sp>
      <p:pic>
        <p:nvPicPr>
          <p:cNvPr id="4" name="Picture 3"/>
          <p:cNvPicPr>
            <a:picLocks noChangeAspect="1"/>
          </p:cNvPicPr>
          <p:nvPr/>
        </p:nvPicPr>
        <p:blipFill>
          <a:blip r:embed="rId3"/>
          <a:stretch>
            <a:fillRect/>
          </a:stretch>
        </p:blipFill>
        <p:spPr>
          <a:xfrm>
            <a:off x="425607" y="1337022"/>
            <a:ext cx="2505716" cy="2886844"/>
          </a:xfrm>
          <a:prstGeom prst="rect">
            <a:avLst/>
          </a:prstGeom>
        </p:spPr>
      </p:pic>
    </p:spTree>
    <p:extLst>
      <p:ext uri="{BB962C8B-B14F-4D97-AF65-F5344CB8AC3E}">
        <p14:creationId xmlns:p14="http://schemas.microsoft.com/office/powerpoint/2010/main" val="5714115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1"/>
            <a:ext cx="8790642" cy="5896999"/>
          </a:xfrm>
        </p:spPr>
        <p:txBody>
          <a:bodyPr/>
          <a:lstStyle/>
          <a:p>
            <a:r>
              <a:rPr lang="en-US" sz="3200" dirty="0"/>
              <a:t>Defines the </a:t>
            </a:r>
            <a:r>
              <a:rPr lang="en-US" sz="3200" dirty="0" err="1"/>
              <a:t>TypeScript</a:t>
            </a:r>
            <a:r>
              <a:rPr lang="en-US" sz="3200" dirty="0"/>
              <a:t> </a:t>
            </a:r>
            <a:r>
              <a:rPr lang="en-US" sz="3200" dirty="0" err="1"/>
              <a:t>typings</a:t>
            </a:r>
            <a:r>
              <a:rPr lang="en-US" sz="3200" dirty="0"/>
              <a:t> for the web part styles</a:t>
            </a:r>
            <a:br>
              <a:rPr lang="en-US" sz="3200" dirty="0"/>
            </a:br>
            <a:endParaRPr lang="en-US" sz="1600" dirty="0">
              <a:solidFill>
                <a:srgbClr val="0000FF"/>
              </a:solidFill>
              <a:latin typeface="Consolas" panose="020B0609020204030204" pitchFamily="49" charset="0"/>
            </a:endParaRPr>
          </a:p>
          <a:p>
            <a:pPr marL="0" indent="0">
              <a:buNone/>
            </a:pP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tslint:disable</a:t>
            </a:r>
            <a:r>
              <a:rPr lang="en-US" sz="1600" dirty="0">
                <a:solidFill>
                  <a:srgbClr val="008000"/>
                </a:solidFill>
                <a:latin typeface="Consolas" panose="020B0609020204030204" pitchFamily="49" charset="0"/>
              </a:rPr>
              <a:t> */</a:t>
            </a:r>
          </a:p>
          <a:p>
            <a:pPr marL="0" indent="0">
              <a:buNone/>
            </a:pPr>
            <a:r>
              <a:rPr lang="en-US" sz="1600" dirty="0">
                <a:solidFill>
                  <a:srgbClr val="0000FF"/>
                </a:solidFill>
                <a:latin typeface="Consolas" panose="020B0609020204030204" pitchFamily="49" charset="0"/>
              </a:rPr>
              <a:t>require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'./HelloWorld.module.css'</a:t>
            </a:r>
            <a:r>
              <a:rPr lang="en-US" sz="1600" dirty="0">
                <a:solidFill>
                  <a:srgbClr val="000000"/>
                </a:solidFill>
                <a:latin typeface="Consolas" panose="020B0609020204030204" pitchFamily="49" charset="0"/>
              </a:rPr>
              <a:t>);</a:t>
            </a:r>
          </a:p>
          <a:p>
            <a:pPr marL="0" indent="0">
              <a:buNone/>
            </a:pPr>
            <a:r>
              <a:rPr lang="en-US" sz="1600" dirty="0" err="1">
                <a:solidFill>
                  <a:srgbClr val="0000FF"/>
                </a:solidFill>
                <a:latin typeface="Consolas" panose="020B0609020204030204" pitchFamily="49" charset="0"/>
              </a:rPr>
              <a:t>const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styles</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pPr marL="0" indent="0">
              <a:buNone/>
            </a:pPr>
            <a:r>
              <a:rPr lang="en-US" sz="1600" dirty="0">
                <a:solidFill>
                  <a:srgbClr val="A31515"/>
                </a:solidFill>
                <a:latin typeface="Consolas" panose="020B0609020204030204" pitchFamily="49" charset="0"/>
              </a:rPr>
              <a:t>  </a:t>
            </a:r>
            <a:r>
              <a:rPr lang="en-US" sz="1600" dirty="0" err="1">
                <a:solidFill>
                  <a:srgbClr val="000000"/>
                </a:solidFill>
                <a:latin typeface="Consolas" panose="020B0609020204030204" pitchFamily="49" charset="0"/>
              </a:rPr>
              <a:t>helloWorld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 'helloWorld_68b3b0f6',</a:t>
            </a:r>
          </a:p>
          <a:p>
            <a:pPr marL="0" indent="0">
              <a:buNone/>
            </a:pP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container:</a:t>
            </a:r>
            <a:r>
              <a:rPr lang="en-US" sz="1600" dirty="0">
                <a:solidFill>
                  <a:srgbClr val="A31515"/>
                </a:solidFill>
                <a:latin typeface="Consolas" panose="020B0609020204030204" pitchFamily="49" charset="0"/>
              </a:rPr>
              <a:t> 'container_68b3b0f6',</a:t>
            </a:r>
          </a:p>
          <a:p>
            <a:pPr marL="0" indent="0">
              <a:buNone/>
            </a:pP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row:</a:t>
            </a:r>
            <a:r>
              <a:rPr lang="en-US" sz="1600" dirty="0">
                <a:solidFill>
                  <a:srgbClr val="A31515"/>
                </a:solidFill>
                <a:latin typeface="Consolas" panose="020B0609020204030204" pitchFamily="49" charset="0"/>
              </a:rPr>
              <a:t> 'row_68b3b0f6',</a:t>
            </a:r>
          </a:p>
          <a:p>
            <a:pPr marL="0" indent="0">
              <a:buNone/>
            </a:pPr>
            <a:r>
              <a:rPr lang="en-US" sz="1600" dirty="0">
                <a:solidFill>
                  <a:srgbClr val="A31515"/>
                </a:solidFill>
                <a:latin typeface="Consolas" panose="020B0609020204030204" pitchFamily="49" charset="0"/>
              </a:rPr>
              <a:t>  </a:t>
            </a:r>
            <a:r>
              <a:rPr lang="en-US" sz="1600" dirty="0" err="1">
                <a:solidFill>
                  <a:srgbClr val="000000"/>
                </a:solidFill>
                <a:latin typeface="Consolas" panose="020B0609020204030204" pitchFamily="49" charset="0"/>
              </a:rPr>
              <a:t>listItem</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 'listItem_68b3b0f6',</a:t>
            </a:r>
          </a:p>
          <a:p>
            <a:pPr marL="0" indent="0">
              <a:buNone/>
            </a:pP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button:</a:t>
            </a:r>
            <a:r>
              <a:rPr lang="en-US" sz="1600" dirty="0">
                <a:solidFill>
                  <a:srgbClr val="A31515"/>
                </a:solidFill>
                <a:latin typeface="Consolas" panose="020B0609020204030204" pitchFamily="49" charset="0"/>
              </a:rPr>
              <a:t> 'button_68b3b0f6',</a:t>
            </a:r>
          </a:p>
          <a:p>
            <a:pPr marL="0" indent="0">
              <a:buNone/>
            </a:pP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label:</a:t>
            </a:r>
            <a:r>
              <a:rPr lang="en-US" sz="1600" dirty="0">
                <a:solidFill>
                  <a:srgbClr val="A31515"/>
                </a:solidFill>
                <a:latin typeface="Consolas" panose="020B0609020204030204" pitchFamily="49" charset="0"/>
              </a:rPr>
              <a:t> 'label_68b3b0f6',</a:t>
            </a:r>
          </a:p>
          <a:p>
            <a:pPr marL="0" indent="0">
              <a:buNone/>
            </a:pPr>
            <a:r>
              <a:rPr lang="en-US" sz="1600" dirty="0">
                <a:solidFill>
                  <a:srgbClr val="000000"/>
                </a:solidFill>
                <a:latin typeface="Consolas" panose="020B0609020204030204" pitchFamily="49" charset="0"/>
              </a:rPr>
              <a:t>};</a:t>
            </a:r>
          </a:p>
          <a:p>
            <a:pPr marL="0" indent="0">
              <a:buNone/>
            </a:pPr>
            <a:endParaRPr lang="en-US" sz="1600" dirty="0">
              <a:solidFill>
                <a:srgbClr val="A31515"/>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export</a:t>
            </a:r>
            <a:r>
              <a:rPr lang="en-US" sz="1600" dirty="0">
                <a:solidFill>
                  <a:srgbClr val="A31515"/>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styles;</a:t>
            </a:r>
          </a:p>
          <a:p>
            <a:pPr marL="0" indent="0">
              <a:buNone/>
            </a:pP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tslint:enable</a:t>
            </a:r>
            <a:r>
              <a:rPr lang="en-US" sz="1600" dirty="0">
                <a:solidFill>
                  <a:srgbClr val="008000"/>
                </a:solidFill>
                <a:latin typeface="Consolas" panose="020B0609020204030204" pitchFamily="49" charset="0"/>
              </a:rPr>
              <a:t> */</a:t>
            </a:r>
          </a:p>
          <a:p>
            <a:pPr marL="0" indent="0">
              <a:buNone/>
            </a:pPr>
            <a:endParaRPr lang="en-US" sz="1600" dirty="0">
              <a:solidFill>
                <a:srgbClr val="A31515"/>
              </a:solidFill>
              <a:latin typeface="Consolas" panose="020B0609020204030204" pitchFamily="49" charset="0"/>
            </a:endParaRPr>
          </a:p>
          <a:p>
            <a:pPr marL="0" indent="0">
              <a:buNone/>
            </a:pPr>
            <a:endParaRPr lang="en-US" sz="1600" dirty="0">
              <a:solidFill>
                <a:srgbClr val="008000"/>
              </a:solidFill>
              <a:latin typeface="Consolas" panose="020B0609020204030204" pitchFamily="49" charset="0"/>
            </a:endParaRPr>
          </a:p>
          <a:p>
            <a:pPr marL="0" indent="0">
              <a:buNone/>
            </a:pPr>
            <a:endParaRPr lang="en-US" sz="1600" dirty="0">
              <a:solidFill>
                <a:srgbClr val="000000"/>
              </a:solidFill>
              <a:latin typeface="Consolas" panose="020B0609020204030204" pitchFamily="49" charset="0"/>
            </a:endParaRPr>
          </a:p>
          <a:p>
            <a:pPr marL="0" indent="0">
              <a:buNone/>
            </a:pP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SCSS </a:t>
            </a:r>
            <a:r>
              <a:rPr lang="en-US" dirty="0" err="1"/>
              <a:t>TypeScript</a:t>
            </a:r>
            <a:r>
              <a:rPr lang="en-US" dirty="0"/>
              <a:t> file</a:t>
            </a:r>
          </a:p>
        </p:txBody>
      </p:sp>
      <p:pic>
        <p:nvPicPr>
          <p:cNvPr id="5" name="Picture 4"/>
          <p:cNvPicPr>
            <a:picLocks noChangeAspect="1"/>
          </p:cNvPicPr>
          <p:nvPr/>
        </p:nvPicPr>
        <p:blipFill>
          <a:blip r:embed="rId3"/>
          <a:stretch>
            <a:fillRect/>
          </a:stretch>
        </p:blipFill>
        <p:spPr>
          <a:xfrm>
            <a:off x="452586" y="1337022"/>
            <a:ext cx="2504483" cy="2877319"/>
          </a:xfrm>
          <a:prstGeom prst="rect">
            <a:avLst/>
          </a:prstGeom>
        </p:spPr>
      </p:pic>
    </p:spTree>
    <p:extLst>
      <p:ext uri="{BB962C8B-B14F-4D97-AF65-F5344CB8AC3E}">
        <p14:creationId xmlns:p14="http://schemas.microsoft.com/office/powerpoint/2010/main" val="28398251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4333494"/>
          </a:xfrm>
        </p:spPr>
        <p:txBody>
          <a:bodyPr/>
          <a:lstStyle/>
          <a:p>
            <a:r>
              <a:rPr lang="en-US" sz="2400" dirty="0">
                <a:solidFill>
                  <a:schemeClr val="tx1"/>
                </a:solidFill>
                <a:latin typeface="Segoe UI Light" pitchFamily="34" charset="0"/>
              </a:rPr>
              <a:t>Contains information about your bundle(s), any external dependencies, localized resources</a:t>
            </a:r>
          </a:p>
          <a:p>
            <a:r>
              <a:rPr lang="en-US" sz="2400" dirty="0">
                <a:solidFill>
                  <a:schemeClr val="tx1"/>
                </a:solidFill>
                <a:latin typeface="Segoe UI Light" pitchFamily="34" charset="0"/>
              </a:rPr>
              <a:t>Specifies the AMD script libraries used in the web part</a:t>
            </a:r>
            <a:br>
              <a:rPr lang="en-US" sz="1200" dirty="0"/>
            </a:br>
            <a:endParaRPr lang="en-US" sz="100" dirty="0">
              <a:solidFill>
                <a:srgbClr val="0000FF"/>
              </a:solidFill>
              <a:latin typeface="Consolas" panose="020B0609020204030204" pitchFamily="49" charset="0"/>
            </a:endParaRPr>
          </a:p>
          <a:p>
            <a:pPr marL="0" indent="0">
              <a:buNone/>
            </a:pP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"entries"</a:t>
            </a: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"entry"</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"./lib/</a:t>
            </a:r>
            <a:r>
              <a:rPr lang="en-US" sz="1100" dirty="0" err="1">
                <a:solidFill>
                  <a:srgbClr val="A31515"/>
                </a:solidFill>
                <a:latin typeface="Consolas" panose="020B0609020204030204" pitchFamily="49" charset="0"/>
              </a:rPr>
              <a:t>webparts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helloWorld</a:t>
            </a:r>
            <a:r>
              <a:rPr lang="en-US" sz="1100" dirty="0">
                <a:solidFill>
                  <a:srgbClr val="A31515"/>
                </a:solidFill>
                <a:latin typeface="Consolas" panose="020B0609020204030204" pitchFamily="49" charset="0"/>
              </a:rPr>
              <a:t>/HelloWorldWebPart.js"</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"manifest"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src</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webparts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helloWorld</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HelloWorldWebPart.manifest.json</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outputPath</a:t>
            </a:r>
            <a:r>
              <a:rPr lang="en-US" sz="1100" dirty="0">
                <a:solidFill>
                  <a:srgbClr val="2E75B6"/>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/hello-world.bundle.js"</a:t>
            </a:r>
            <a:endParaRPr lang="en-US" sz="1100" dirty="0">
              <a:solidFill>
                <a:srgbClr val="000000"/>
              </a:solidFill>
              <a:latin typeface="Consolas" panose="020B0609020204030204" pitchFamily="49" charset="0"/>
            </a:endParaRP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"externals"</a:t>
            </a: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jquery</a:t>
            </a:r>
            <a:r>
              <a:rPr lang="en-US" sz="1100" dirty="0">
                <a:solidFill>
                  <a:srgbClr val="2E75B6"/>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node_modules</a:t>
            </a:r>
            <a:r>
              <a:rPr lang="en-US" sz="1100" dirty="0">
                <a:solidFill>
                  <a:srgbClr val="A31515"/>
                </a:solidFill>
                <a:latin typeface="Consolas" panose="020B0609020204030204" pitchFamily="49" charset="0"/>
              </a:rPr>
              <a:t>/</a:t>
            </a:r>
            <a:r>
              <a:rPr lang="en-US" altLang="zh-CN" sz="1100" dirty="0" err="1">
                <a:solidFill>
                  <a:srgbClr val="A31515"/>
                </a:solidFill>
                <a:latin typeface="Consolas" panose="020B0609020204030204" pitchFamily="49" charset="0"/>
              </a:rPr>
              <a:t>jquery</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a:t>
            </a:r>
            <a:r>
              <a:rPr lang="en-US" altLang="zh-CN" sz="1100" dirty="0">
                <a:solidFill>
                  <a:srgbClr val="A31515"/>
                </a:solidFill>
                <a:latin typeface="Consolas" panose="020B0609020204030204" pitchFamily="49" charset="0"/>
              </a:rPr>
              <a:t>jquery.min</a:t>
            </a:r>
            <a:r>
              <a:rPr lang="en-US" sz="1100" dirty="0">
                <a:solidFill>
                  <a:srgbClr val="A31515"/>
                </a:solidFill>
                <a:latin typeface="Consolas" panose="020B0609020204030204" pitchFamily="49" charset="0"/>
              </a:rPr>
              <a:t>.js"</a:t>
            </a:r>
            <a:endParaRPr lang="en-US" sz="1100" dirty="0">
              <a:solidFill>
                <a:srgbClr val="000000"/>
              </a:solidFill>
              <a:latin typeface="Consolas" panose="020B0609020204030204" pitchFamily="49" charset="0"/>
            </a:endParaRP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localizedResources</a:t>
            </a:r>
            <a:r>
              <a:rPr lang="en-US" sz="1100" dirty="0">
                <a:solidFill>
                  <a:srgbClr val="2E75B6"/>
                </a:solidFill>
                <a:latin typeface="Consolas" panose="020B0609020204030204" pitchFamily="49" charset="0"/>
              </a:rPr>
              <a:t>"</a:t>
            </a: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helloWorldStrings</a:t>
            </a:r>
            <a:r>
              <a:rPr lang="en-US" sz="1100" dirty="0">
                <a:solidFill>
                  <a:srgbClr val="2E75B6"/>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webparts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helloWorld</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loc</a:t>
            </a:r>
            <a:r>
              <a:rPr lang="en-US" sz="1100" dirty="0">
                <a:solidFill>
                  <a:srgbClr val="A31515"/>
                </a:solidFill>
                <a:latin typeface="Consolas" panose="020B0609020204030204" pitchFamily="49" charset="0"/>
              </a:rPr>
              <a:t>/{locale}.</a:t>
            </a:r>
            <a:r>
              <a:rPr lang="en-US" sz="1100" dirty="0" err="1">
                <a:solidFill>
                  <a:srgbClr val="A31515"/>
                </a:solidFill>
                <a:latin typeface="Consolas" panose="020B0609020204030204" pitchFamily="49" charset="0"/>
              </a:rPr>
              <a:t>js</a:t>
            </a:r>
            <a:r>
              <a:rPr lang="en-US" sz="1100" dirty="0">
                <a:solidFill>
                  <a:srgbClr val="A31515"/>
                </a:solidFill>
                <a:latin typeface="Consolas" panose="020B0609020204030204" pitchFamily="49" charset="0"/>
              </a:rPr>
              <a:t>"</a:t>
            </a:r>
            <a:endParaRPr lang="en-US" sz="1100" dirty="0">
              <a:solidFill>
                <a:srgbClr val="000000"/>
              </a:solidFill>
              <a:latin typeface="Consolas" panose="020B0609020204030204" pitchFamily="49" charset="0"/>
            </a:endParaRP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config file</a:t>
            </a:r>
          </a:p>
        </p:txBody>
      </p:sp>
      <p:pic>
        <p:nvPicPr>
          <p:cNvPr id="7" name="Picture 6"/>
          <p:cNvPicPr>
            <a:picLocks noChangeAspect="1"/>
          </p:cNvPicPr>
          <p:nvPr/>
        </p:nvPicPr>
        <p:blipFill>
          <a:blip r:embed="rId3"/>
          <a:stretch>
            <a:fillRect/>
          </a:stretch>
        </p:blipFill>
        <p:spPr>
          <a:xfrm>
            <a:off x="457598" y="1409030"/>
            <a:ext cx="2586426" cy="2578083"/>
          </a:xfrm>
          <a:prstGeom prst="rect">
            <a:avLst/>
          </a:prstGeom>
        </p:spPr>
      </p:pic>
    </p:spTree>
    <p:extLst>
      <p:ext uri="{BB962C8B-B14F-4D97-AF65-F5344CB8AC3E}">
        <p14:creationId xmlns:p14="http://schemas.microsoft.com/office/powerpoint/2010/main" val="1696134656"/>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0AFD46-D0AF-41C6-873F-801D4805E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1753</TotalTime>
  <Words>928</Words>
  <Application>Microsoft Office PowerPoint</Application>
  <PresentationFormat>Custom</PresentationFormat>
  <Paragraphs>200</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Project Structure</vt:lpstr>
      <vt:lpstr>Key Files – web part class</vt:lpstr>
      <vt:lpstr>Key Files – web part properties class</vt:lpstr>
      <vt:lpstr>Key Files – web part manifest</vt:lpstr>
      <vt:lpstr>Key Files – SCSS file</vt:lpstr>
      <vt:lpstr>Key Files – SCSS TypeScript file</vt:lpstr>
      <vt:lpstr>Key Files – config file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 of the web part project</dc:title>
  <dc:subject>&lt;Speech title here&gt;</dc:subject>
  <dc:creator>Vesa Juvonen;Todd Baginski</dc:creator>
  <cp:keywords>SharePoint, PnP</cp:keywords>
  <dc:description>Template: _x000d_
Formatting: _x000d_
Audience Type:</dc:description>
  <cp:lastModifiedBy>Luiz Lu</cp:lastModifiedBy>
  <cp:revision>50</cp:revision>
  <dcterms:created xsi:type="dcterms:W3CDTF">2016-10-24T10:18:28Z</dcterms:created>
  <dcterms:modified xsi:type="dcterms:W3CDTF">2017-03-10T04:43:22Z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